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75" r:id="rId7"/>
    <p:sldId id="261" r:id="rId8"/>
    <p:sldId id="278" r:id="rId9"/>
    <p:sldId id="279" r:id="rId10"/>
    <p:sldId id="262" r:id="rId11"/>
    <p:sldId id="276" r:id="rId12"/>
    <p:sldId id="277" r:id="rId13"/>
    <p:sldId id="265" r:id="rId14"/>
    <p:sldId id="266" r:id="rId15"/>
    <p:sldId id="267" r:id="rId16"/>
    <p:sldId id="268" r:id="rId17"/>
    <p:sldId id="269" r:id="rId18"/>
    <p:sldId id="272" r:id="rId19"/>
    <p:sldId id="280" r:id="rId20"/>
    <p:sldId id="274" r:id="rId2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331020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308000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26052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122074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165985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C6D9E4A-393F-479B-85FE-A3AFDBF00E83}" type="datetimeFigureOut">
              <a:rPr lang="en-US" smtClean="0"/>
              <a:t>12/5/2023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288414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C6D9E4A-393F-479B-85FE-A3AFDBF00E83}" type="datetimeFigureOut">
              <a:rPr lang="en-US" smtClean="0"/>
              <a:t>12/5/2023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223617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C6D9E4A-393F-479B-85FE-A3AFDBF00E83}" type="datetimeFigureOut">
              <a:rPr lang="en-US" smtClean="0"/>
              <a:t>12/5/2023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82528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6D9E4A-393F-479B-85FE-A3AFDBF00E83}" type="datetimeFigureOut">
              <a:rPr lang="en-US" smtClean="0"/>
              <a:t>12/5/2023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142399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FC6D9E4A-393F-479B-85FE-A3AFDBF00E83}" type="datetimeFigureOut">
              <a:rPr lang="en-US" smtClean="0"/>
              <a:t>12/5/2023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295684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FC6D9E4A-393F-479B-85FE-A3AFDBF00E83}" type="datetimeFigureOut">
              <a:rPr lang="en-US" smtClean="0"/>
              <a:t>12/5/2023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61301-FC1F-496B-98E1-D1177F948502}" type="slidenum">
              <a:rPr lang="en-US" smtClean="0"/>
              <a:t>‹#›</a:t>
            </a:fld>
            <a:endParaRPr lang="en-US"/>
          </a:p>
        </p:txBody>
      </p:sp>
    </p:spTree>
    <p:extLst>
      <p:ext uri="{BB962C8B-B14F-4D97-AF65-F5344CB8AC3E}">
        <p14:creationId xmlns:p14="http://schemas.microsoft.com/office/powerpoint/2010/main" val="397706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6D9E4A-393F-479B-85FE-A3AFDBF00E83}" type="datetimeFigureOut">
              <a:rPr lang="en-US" smtClean="0"/>
              <a:t>12/5/2023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561301-FC1F-496B-98E1-D1177F948502}" type="slidenum">
              <a:rPr lang="en-US" smtClean="0"/>
              <a:t>‹#›</a:t>
            </a:fld>
            <a:endParaRPr lang="en-US"/>
          </a:p>
        </p:txBody>
      </p:sp>
    </p:spTree>
    <p:extLst>
      <p:ext uri="{BB962C8B-B14F-4D97-AF65-F5344CB8AC3E}">
        <p14:creationId xmlns:p14="http://schemas.microsoft.com/office/powerpoint/2010/main" val="427000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1607958"/>
          </a:xfrm>
        </p:spPr>
        <p:txBody>
          <a:bodyPr>
            <a:normAutofit fontScale="90000"/>
          </a:bodyPr>
          <a:lstStyle/>
          <a:p>
            <a:pPr algn="r"/>
            <a:r>
              <a:rPr lang="en-US" dirty="0" smtClean="0"/>
              <a:t> </a:t>
            </a:r>
            <a:br>
              <a:rPr lang="en-US" dirty="0" smtClean="0"/>
            </a:br>
            <a:r>
              <a:rPr lang="en-US" sz="2200" b="1" dirty="0" smtClean="0">
                <a:latin typeface="+mn-lt"/>
              </a:rPr>
              <a:t>University of </a:t>
            </a:r>
            <a:r>
              <a:rPr lang="en-US" sz="2200" b="1" dirty="0" err="1" smtClean="0">
                <a:latin typeface="+mn-lt"/>
              </a:rPr>
              <a:t>Basrah</a:t>
            </a:r>
            <a:r>
              <a:rPr lang="en-US" sz="2200" b="1" dirty="0" smtClean="0">
                <a:latin typeface="+mn-lt"/>
              </a:rPr>
              <a:t>	</a:t>
            </a:r>
            <a:br>
              <a:rPr lang="en-US" sz="2200" b="1" dirty="0" smtClean="0">
                <a:latin typeface="+mn-lt"/>
              </a:rPr>
            </a:br>
            <a:r>
              <a:rPr lang="en-US" sz="2200" b="1" dirty="0" smtClean="0">
                <a:latin typeface="+mn-lt"/>
              </a:rPr>
              <a:t>College of Nursing</a:t>
            </a:r>
            <a:r>
              <a:rPr lang="en-US" dirty="0" smtClean="0"/>
              <a:t/>
            </a:r>
            <a:br>
              <a:rPr lang="en-US" dirty="0" smtClean="0"/>
            </a:br>
            <a:endParaRPr lang="en-US" dirty="0"/>
          </a:p>
        </p:txBody>
      </p:sp>
      <p:sp>
        <p:nvSpPr>
          <p:cNvPr id="3" name="عنوان فرعي 2"/>
          <p:cNvSpPr>
            <a:spLocks noGrp="1"/>
          </p:cNvSpPr>
          <p:nvPr>
            <p:ph type="subTitle" idx="1"/>
          </p:nvPr>
        </p:nvSpPr>
        <p:spPr>
          <a:xfrm>
            <a:off x="1524000" y="2730321"/>
            <a:ext cx="9144000" cy="2859110"/>
          </a:xfrm>
        </p:spPr>
        <p:txBody>
          <a:bodyPr/>
          <a:lstStyle/>
          <a:p>
            <a:endParaRPr lang="en-US" dirty="0" smtClean="0"/>
          </a:p>
          <a:p>
            <a:r>
              <a:rPr lang="en-US" dirty="0" smtClean="0"/>
              <a:t>  </a:t>
            </a:r>
            <a:r>
              <a:rPr lang="en-US" sz="2800" b="1" dirty="0" smtClean="0"/>
              <a:t>Adolescent Growth and Development</a:t>
            </a:r>
          </a:p>
          <a:p>
            <a:pPr algn="l" rtl="0"/>
            <a:r>
              <a:rPr lang="en-US" dirty="0" smtClean="0"/>
              <a:t>Eighth Lecture </a:t>
            </a:r>
          </a:p>
          <a:p>
            <a:pPr algn="l" rtl="0"/>
            <a:r>
              <a:rPr lang="en-US" dirty="0" smtClean="0"/>
              <a:t>Prepared by:- assist L. Noor </a:t>
            </a:r>
            <a:r>
              <a:rPr lang="en-US" smtClean="0"/>
              <a:t>salah</a:t>
            </a:r>
            <a:endParaRPr lang="en-US" dirty="0"/>
          </a:p>
        </p:txBody>
      </p:sp>
      <p:pic>
        <p:nvPicPr>
          <p:cNvPr id="4" name="صورة 3"/>
          <p:cNvPicPr>
            <a:picLocks noChangeAspect="1"/>
          </p:cNvPicPr>
          <p:nvPr/>
        </p:nvPicPr>
        <p:blipFill>
          <a:blip r:embed="rId2"/>
          <a:stretch>
            <a:fillRect/>
          </a:stretch>
        </p:blipFill>
        <p:spPr>
          <a:xfrm>
            <a:off x="2421229" y="1381181"/>
            <a:ext cx="2034862" cy="1130199"/>
          </a:xfrm>
          <a:prstGeom prst="rect">
            <a:avLst/>
          </a:prstGeom>
        </p:spPr>
      </p:pic>
      <p:pic>
        <p:nvPicPr>
          <p:cNvPr id="5" name="صورة 4"/>
          <p:cNvPicPr>
            <a:picLocks noChangeAspect="1"/>
          </p:cNvPicPr>
          <p:nvPr/>
        </p:nvPicPr>
        <p:blipFill>
          <a:blip r:embed="rId3"/>
          <a:stretch>
            <a:fillRect/>
          </a:stretch>
        </p:blipFill>
        <p:spPr>
          <a:xfrm>
            <a:off x="6483805" y="3885452"/>
            <a:ext cx="5432007" cy="2798684"/>
          </a:xfrm>
          <a:prstGeom prst="rect">
            <a:avLst/>
          </a:prstGeom>
        </p:spPr>
      </p:pic>
    </p:spTree>
    <p:extLst>
      <p:ext uri="{BB962C8B-B14F-4D97-AF65-F5344CB8AC3E}">
        <p14:creationId xmlns:p14="http://schemas.microsoft.com/office/powerpoint/2010/main" val="316223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Psychosexual development</a:t>
            </a:r>
          </a:p>
          <a:p>
            <a:pPr marL="0" indent="0" algn="l" rtl="0">
              <a:buNone/>
            </a:pPr>
            <a:r>
              <a:rPr lang="en-US" sz="2400" b="1" dirty="0" smtClean="0"/>
              <a:t>Freud: Genital stage</a:t>
            </a:r>
          </a:p>
          <a:p>
            <a:pPr marL="0" indent="0" algn="l" rtl="0">
              <a:buNone/>
            </a:pPr>
            <a:endParaRPr lang="en-US" sz="2400" dirty="0" smtClean="0"/>
          </a:p>
          <a:p>
            <a:pPr marL="0" indent="0" algn="l" rtl="0">
              <a:buNone/>
            </a:pPr>
            <a:r>
              <a:rPr lang="en-US" sz="2400" dirty="0" smtClean="0"/>
              <a:t>- Hypothalamus stimulates secretion of pituitary gonadotropins, leading to reproductive maturity.</a:t>
            </a:r>
          </a:p>
          <a:p>
            <a:pPr marL="0" indent="0" algn="l" rtl="0">
              <a:buNone/>
            </a:pPr>
            <a:r>
              <a:rPr lang="en-US" sz="2400" dirty="0" smtClean="0"/>
              <a:t>- Development of both primary and secondary sex characteristics.</a:t>
            </a:r>
          </a:p>
          <a:p>
            <a:pPr marL="0" indent="0" algn="l" rtl="0">
              <a:buNone/>
            </a:pPr>
            <a:endParaRPr lang="en-US" sz="2400" dirty="0"/>
          </a:p>
        </p:txBody>
      </p:sp>
    </p:spTree>
    <p:extLst>
      <p:ext uri="{BB962C8B-B14F-4D97-AF65-F5344CB8AC3E}">
        <p14:creationId xmlns:p14="http://schemas.microsoft.com/office/powerpoint/2010/main" val="415976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897005"/>
          </a:xfrm>
        </p:spPr>
        <p:txBody>
          <a:bodyPr>
            <a:normAutofit/>
          </a:bodyPr>
          <a:lstStyle/>
          <a:p>
            <a:pPr algn="l"/>
            <a:r>
              <a:rPr lang="en-US" sz="3200" b="1" dirty="0">
                <a:solidFill>
                  <a:srgbClr val="FF0000"/>
                </a:solidFill>
                <a:effectLst>
                  <a:outerShdw blurRad="38100" dist="38100" dir="2700000" algn="tl">
                    <a:srgbClr val="000000">
                      <a:alpha val="43137"/>
                    </a:srgbClr>
                  </a:outerShdw>
                </a:effectLst>
                <a:latin typeface="+mn-lt"/>
              </a:rPr>
              <a:t>Appearance of secondary sex characteristics</a:t>
            </a:r>
          </a:p>
        </p:txBody>
      </p:sp>
      <p:sp>
        <p:nvSpPr>
          <p:cNvPr id="3" name="عنصر نائب للمحتوى 2"/>
          <p:cNvSpPr>
            <a:spLocks noGrp="1"/>
          </p:cNvSpPr>
          <p:nvPr>
            <p:ph idx="1"/>
          </p:nvPr>
        </p:nvSpPr>
        <p:spPr>
          <a:xfrm>
            <a:off x="838200" y="1262130"/>
            <a:ext cx="10515600" cy="4914833"/>
          </a:xfrm>
        </p:spPr>
        <p:txBody>
          <a:bodyPr/>
          <a:lstStyle/>
          <a:p>
            <a:pPr marL="0" indent="0" algn="l">
              <a:buNone/>
            </a:pPr>
            <a:r>
              <a:rPr lang="en-US" b="1" dirty="0"/>
              <a:t>1- Secondary sex characteristics in girls:</a:t>
            </a:r>
          </a:p>
          <a:p>
            <a:pPr algn="l" rtl="0">
              <a:buFont typeface="Wingdings" panose="05000000000000000000" pitchFamily="2" charset="2"/>
              <a:buChar char="v"/>
            </a:pPr>
            <a:r>
              <a:rPr lang="en-US" dirty="0"/>
              <a:t>Increase in transverse diameter of the pelvis.</a:t>
            </a:r>
          </a:p>
          <a:p>
            <a:pPr algn="l" rtl="0">
              <a:buFont typeface="Wingdings" panose="05000000000000000000" pitchFamily="2" charset="2"/>
              <a:buChar char="v"/>
            </a:pPr>
            <a:r>
              <a:rPr lang="en-US" dirty="0"/>
              <a:t>Development of the </a:t>
            </a:r>
            <a:r>
              <a:rPr lang="en-US" dirty="0" smtClean="0"/>
              <a:t>breasts</a:t>
            </a:r>
          </a:p>
          <a:p>
            <a:pPr algn="l" rtl="0">
              <a:buFont typeface="Wingdings" panose="05000000000000000000" pitchFamily="2" charset="2"/>
              <a:buChar char="v"/>
            </a:pPr>
            <a:r>
              <a:rPr lang="en-US" dirty="0"/>
              <a:t>Change in the vaginal secretions</a:t>
            </a:r>
            <a:r>
              <a:rPr lang="en-US" dirty="0" smtClean="0"/>
              <a:t>.</a:t>
            </a:r>
          </a:p>
          <a:p>
            <a:pPr algn="l" rtl="0">
              <a:buFont typeface="Wingdings" panose="05000000000000000000" pitchFamily="2" charset="2"/>
              <a:buChar char="v"/>
            </a:pPr>
            <a:r>
              <a:rPr lang="en-US" dirty="0"/>
              <a:t>Growth of pubic and axillary hair</a:t>
            </a:r>
            <a:r>
              <a:rPr lang="en-US" dirty="0" smtClean="0"/>
              <a:t>.</a:t>
            </a:r>
          </a:p>
          <a:p>
            <a:pPr algn="l" rtl="0">
              <a:buFont typeface="Wingdings" panose="05000000000000000000" pitchFamily="2" charset="2"/>
              <a:buChar char="v"/>
            </a:pPr>
            <a:r>
              <a:rPr lang="en-US" dirty="0"/>
              <a:t>Menstruation (first menstruation is called menarche, which </a:t>
            </a:r>
          </a:p>
          <a:p>
            <a:pPr marL="0" indent="0" algn="l">
              <a:buNone/>
            </a:pPr>
            <a:r>
              <a:rPr lang="en-US" dirty="0"/>
              <a:t>occurs between 12 to 13 years).</a:t>
            </a:r>
          </a:p>
        </p:txBody>
      </p:sp>
    </p:spTree>
    <p:extLst>
      <p:ext uri="{BB962C8B-B14F-4D97-AF65-F5344CB8AC3E}">
        <p14:creationId xmlns:p14="http://schemas.microsoft.com/office/powerpoint/2010/main" val="156350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t>2- Secondary sex characteristics in boys</a:t>
            </a:r>
            <a:r>
              <a:rPr lang="en-US" b="1" dirty="0" smtClean="0"/>
              <a:t>:</a:t>
            </a:r>
          </a:p>
          <a:p>
            <a:pPr algn="l" rtl="0">
              <a:buFont typeface="Wingdings" panose="05000000000000000000" pitchFamily="2" charset="2"/>
              <a:buChar char="v"/>
            </a:pPr>
            <a:r>
              <a:rPr lang="en-US" dirty="0"/>
              <a:t>Increase in size of genitalia.</a:t>
            </a:r>
          </a:p>
          <a:p>
            <a:pPr algn="l" rtl="0">
              <a:buFont typeface="Wingdings" panose="05000000000000000000" pitchFamily="2" charset="2"/>
              <a:buChar char="v"/>
            </a:pPr>
            <a:r>
              <a:rPr lang="en-US" dirty="0"/>
              <a:t>Swelling of the breast.</a:t>
            </a:r>
          </a:p>
          <a:p>
            <a:pPr algn="l" rtl="0">
              <a:buFont typeface="Wingdings" panose="05000000000000000000" pitchFamily="2" charset="2"/>
              <a:buChar char="v"/>
            </a:pPr>
            <a:r>
              <a:rPr lang="en-US" dirty="0"/>
              <a:t>Growth of pubic, axillary, facial and chest hair</a:t>
            </a:r>
            <a:r>
              <a:rPr lang="en-US" dirty="0" smtClean="0"/>
              <a:t>.</a:t>
            </a:r>
          </a:p>
          <a:p>
            <a:pPr algn="l" rtl="0">
              <a:buFont typeface="Wingdings" panose="05000000000000000000" pitchFamily="2" charset="2"/>
              <a:buChar char="v"/>
            </a:pPr>
            <a:r>
              <a:rPr lang="en-US" dirty="0"/>
              <a:t>Change in voice</a:t>
            </a:r>
            <a:r>
              <a:rPr lang="en-US" dirty="0" smtClean="0"/>
              <a:t>.</a:t>
            </a:r>
          </a:p>
          <a:p>
            <a:pPr algn="l" rtl="0">
              <a:buFont typeface="Wingdings" panose="05000000000000000000" pitchFamily="2" charset="2"/>
              <a:buChar char="v"/>
            </a:pPr>
            <a:r>
              <a:rPr lang="en-US" dirty="0"/>
              <a:t>Rapid growth of shoulder breadth</a:t>
            </a:r>
            <a:r>
              <a:rPr lang="en-US" dirty="0" smtClean="0"/>
              <a:t>.</a:t>
            </a:r>
          </a:p>
          <a:p>
            <a:pPr algn="l" rtl="0">
              <a:buFont typeface="Wingdings" panose="05000000000000000000" pitchFamily="2" charset="2"/>
              <a:buChar char="v"/>
            </a:pPr>
            <a:r>
              <a:rPr lang="en-US" dirty="0"/>
              <a:t>Production of spermatozoa (which is sign of puberty).</a:t>
            </a:r>
          </a:p>
        </p:txBody>
      </p:sp>
    </p:spTree>
    <p:extLst>
      <p:ext uri="{BB962C8B-B14F-4D97-AF65-F5344CB8AC3E}">
        <p14:creationId xmlns:p14="http://schemas.microsoft.com/office/powerpoint/2010/main" val="392931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0" indent="0" algn="l" rtl="0">
              <a:buNone/>
            </a:pPr>
            <a:r>
              <a:rPr lang="en-US" sz="2400" dirty="0" smtClean="0">
                <a:solidFill>
                  <a:srgbClr val="FF0000"/>
                </a:solidFill>
              </a:rPr>
              <a:t>Psycho-Social Development</a:t>
            </a:r>
          </a:p>
          <a:p>
            <a:pPr marL="0" indent="0" algn="l" rtl="0">
              <a:buNone/>
            </a:pPr>
            <a:r>
              <a:rPr lang="en-US" sz="2400" b="1" dirty="0" smtClean="0"/>
              <a:t>Erikson: Identity vs. </a:t>
            </a:r>
            <a:r>
              <a:rPr lang="en-US" sz="2400" b="1" dirty="0" smtClean="0"/>
              <a:t>role confusion </a:t>
            </a:r>
          </a:p>
          <a:p>
            <a:pPr marL="0" indent="0" algn="l" rtl="0">
              <a:buNone/>
            </a:pPr>
            <a:r>
              <a:rPr lang="en-US" sz="2400" dirty="0" smtClean="0"/>
              <a:t>There </a:t>
            </a:r>
            <a:r>
              <a:rPr lang="en-US" sz="2400" dirty="0" smtClean="0"/>
              <a:t>are five recognized psychosocial issues that teens deal with during their adolescent years. These include:</a:t>
            </a:r>
          </a:p>
          <a:p>
            <a:pPr marL="0" indent="0" algn="l" rtl="0">
              <a:buNone/>
            </a:pPr>
            <a:r>
              <a:rPr lang="en-US" sz="2400" b="1" dirty="0" smtClean="0"/>
              <a:t>1. Establishing an identity</a:t>
            </a:r>
          </a:p>
          <a:p>
            <a:pPr marL="0" indent="0" algn="l" rtl="0">
              <a:buNone/>
            </a:pPr>
            <a:r>
              <a:rPr lang="en-US" sz="2400" dirty="0" smtClean="0"/>
              <a:t>The question of "who am I?"  The eventual outcome is people who have a clear sense of their values and beliefs, occupational goals, and relationships expectations.</a:t>
            </a:r>
          </a:p>
          <a:p>
            <a:pPr marL="0" indent="0" algn="l" rtl="0">
              <a:buNone/>
            </a:pPr>
            <a:r>
              <a:rPr lang="en-US" sz="2400" b="1" dirty="0" smtClean="0"/>
              <a:t>2. Establishing autonomy:</a:t>
            </a:r>
          </a:p>
          <a:p>
            <a:pPr marL="0" indent="0" algn="l" rtl="0">
              <a:buNone/>
            </a:pPr>
            <a:r>
              <a:rPr lang="en-US" sz="2400" dirty="0" smtClean="0"/>
              <a:t>Establishing autonomy means becoming an independent and self-governing</a:t>
            </a:r>
          </a:p>
          <a:p>
            <a:pPr marL="0" indent="0" algn="l" rtl="0">
              <a:buNone/>
            </a:pPr>
            <a:r>
              <a:rPr lang="en-US" sz="2400" dirty="0" smtClean="0"/>
              <a:t>person within relationships.</a:t>
            </a:r>
          </a:p>
          <a:p>
            <a:pPr marL="0" indent="0" algn="l" rtl="0">
              <a:buNone/>
            </a:pPr>
            <a:endParaRPr lang="en-US" sz="2400" dirty="0"/>
          </a:p>
        </p:txBody>
      </p:sp>
    </p:spTree>
    <p:extLst>
      <p:ext uri="{BB962C8B-B14F-4D97-AF65-F5344CB8AC3E}">
        <p14:creationId xmlns:p14="http://schemas.microsoft.com/office/powerpoint/2010/main" val="232854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1017431"/>
            <a:ext cx="10515600" cy="5159532"/>
          </a:xfrm>
        </p:spPr>
        <p:txBody>
          <a:bodyPr>
            <a:normAutofit/>
          </a:bodyPr>
          <a:lstStyle/>
          <a:p>
            <a:pPr marL="0" indent="0" algn="l" rtl="0">
              <a:buNone/>
            </a:pPr>
            <a:r>
              <a:rPr lang="en-US" sz="2400" b="1" dirty="0" smtClean="0"/>
              <a:t>3. Establishing intimacy</a:t>
            </a:r>
          </a:p>
          <a:p>
            <a:pPr marL="0" indent="0" algn="l" rtl="0">
              <a:buNone/>
            </a:pPr>
            <a:r>
              <a:rPr lang="en-US" sz="2400" dirty="0" smtClean="0"/>
              <a:t>Many people, including teens, equate intimacy with sex. Intimacy people are open, honest, caring and trusting Most intimate relationships during adolescence are heterosexual, or between members of the opposite sex. Sometimes, however, young people form intimate attachments with members of the Same Sex, homosexual relationships.</a:t>
            </a:r>
          </a:p>
          <a:p>
            <a:pPr marL="0" indent="0" algn="l" rtl="0">
              <a:buNone/>
            </a:pPr>
            <a:r>
              <a:rPr lang="en-US" sz="2400" b="1" dirty="0" smtClean="0"/>
              <a:t>4. Becoming comfortable with one's sexuality:</a:t>
            </a:r>
          </a:p>
          <a:p>
            <a:pPr marL="0" indent="0" algn="l" rtl="0">
              <a:buNone/>
            </a:pPr>
            <a:r>
              <a:rPr lang="en-US" sz="2400" dirty="0" smtClean="0"/>
              <a:t>The teen years are the prime time for the development of sexuality</a:t>
            </a:r>
          </a:p>
          <a:p>
            <a:pPr marL="0" indent="0" algn="l" rtl="0">
              <a:buNone/>
            </a:pPr>
            <a:r>
              <a:rPr lang="en-US" sz="2400" b="1" dirty="0" smtClean="0"/>
              <a:t>5. Achievement.</a:t>
            </a:r>
          </a:p>
          <a:p>
            <a:pPr marL="0" indent="0" algn="l" rtl="0">
              <a:buNone/>
            </a:pPr>
            <a:r>
              <a:rPr lang="en-US" sz="2400" dirty="0" smtClean="0"/>
              <a:t>The teen years are a time when young people can begin to see the relationship between their current abilities and plans and their future vocational aspirations. </a:t>
            </a:r>
          </a:p>
          <a:p>
            <a:pPr marL="0" indent="0" algn="l" rtl="0">
              <a:buNone/>
            </a:pPr>
            <a:endParaRPr lang="en-US" sz="2400" dirty="0"/>
          </a:p>
        </p:txBody>
      </p:sp>
    </p:spTree>
    <p:extLst>
      <p:ext uri="{BB962C8B-B14F-4D97-AF65-F5344CB8AC3E}">
        <p14:creationId xmlns:p14="http://schemas.microsoft.com/office/powerpoint/2010/main" val="270184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Common needs during adolescence period</a:t>
            </a:r>
          </a:p>
          <a:p>
            <a:pPr marL="0" indent="0" algn="l" rtl="0">
              <a:buNone/>
            </a:pPr>
            <a:r>
              <a:rPr lang="en-US" sz="2400" b="1" dirty="0" smtClean="0"/>
              <a:t>1. Increased Nutritional Needs</a:t>
            </a:r>
          </a:p>
          <a:p>
            <a:pPr marL="0" indent="0" algn="l" rtl="0">
              <a:buNone/>
            </a:pPr>
            <a:r>
              <a:rPr lang="en-US" sz="2400" b="1" dirty="0" smtClean="0"/>
              <a:t>A.  Calories</a:t>
            </a:r>
          </a:p>
          <a:p>
            <a:pPr marL="0" indent="0" algn="l" rtl="0">
              <a:buNone/>
            </a:pPr>
            <a:r>
              <a:rPr lang="en-US" sz="2400" dirty="0" smtClean="0"/>
              <a:t>• Adolescent Boys ages 11 to 18 needs between 2,500 and 2, 800 calories each day.</a:t>
            </a:r>
          </a:p>
          <a:p>
            <a:pPr marL="0" indent="0" algn="l" rtl="0">
              <a:buNone/>
            </a:pPr>
            <a:r>
              <a:rPr lang="en-US" sz="2400" dirty="0" smtClean="0"/>
              <a:t>• Adolescent girls need approximately 2.200 calories each day.</a:t>
            </a:r>
          </a:p>
          <a:p>
            <a:pPr marL="0" indent="0" algn="l" rtl="0">
              <a:buNone/>
            </a:pPr>
            <a:r>
              <a:rPr lang="en-US" sz="2400" b="1" dirty="0" smtClean="0"/>
              <a:t>B. Protein</a:t>
            </a:r>
          </a:p>
          <a:p>
            <a:pPr marL="0" indent="0" algn="l" rtl="0">
              <a:buNone/>
            </a:pPr>
            <a:r>
              <a:rPr lang="en-US" sz="2400" dirty="0" smtClean="0"/>
              <a:t>• Protein is important for growth and maintenance of muscle</a:t>
            </a:r>
          </a:p>
          <a:p>
            <a:pPr marL="0" indent="0" algn="l" rtl="0">
              <a:buNone/>
            </a:pPr>
            <a:r>
              <a:rPr lang="en-US" sz="2400" dirty="0" smtClean="0"/>
              <a:t>• Adolescents need between 45 and 60 grams of protein each day.</a:t>
            </a:r>
          </a:p>
          <a:p>
            <a:pPr marL="0" indent="0" algn="l" rtl="0">
              <a:buNone/>
            </a:pPr>
            <a:endParaRPr lang="en-US" sz="2400" dirty="0"/>
          </a:p>
        </p:txBody>
      </p:sp>
    </p:spTree>
    <p:extLst>
      <p:ext uri="{BB962C8B-B14F-4D97-AF65-F5344CB8AC3E}">
        <p14:creationId xmlns:p14="http://schemas.microsoft.com/office/powerpoint/2010/main" val="134940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t>C. Calcium</a:t>
            </a:r>
          </a:p>
          <a:p>
            <a:pPr marL="0" indent="0" algn="l" rtl="0">
              <a:buNone/>
            </a:pPr>
            <a:r>
              <a:rPr lang="en-US" sz="2400" dirty="0" smtClean="0"/>
              <a:t>• Daily requirement I .20 0 milligrams of calcium.</a:t>
            </a:r>
          </a:p>
          <a:p>
            <a:pPr marL="0" indent="0" algn="l" rtl="0">
              <a:buNone/>
            </a:pPr>
            <a:r>
              <a:rPr lang="en-US" sz="2400" b="1" dirty="0" smtClean="0"/>
              <a:t>D. Iron</a:t>
            </a:r>
          </a:p>
          <a:p>
            <a:pPr marL="0" indent="0" algn="l" rtl="0">
              <a:buNone/>
            </a:pPr>
            <a:r>
              <a:rPr lang="en-US" sz="2400" dirty="0" smtClean="0"/>
              <a:t>Adolescent boys need 12 milligrams of iron each day, while girls need15 milligrams.</a:t>
            </a:r>
            <a:endParaRPr lang="en-US" sz="2400" dirty="0"/>
          </a:p>
        </p:txBody>
      </p:sp>
    </p:spTree>
    <p:extLst>
      <p:ext uri="{BB962C8B-B14F-4D97-AF65-F5344CB8AC3E}">
        <p14:creationId xmlns:p14="http://schemas.microsoft.com/office/powerpoint/2010/main" val="352216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953038"/>
            <a:ext cx="10515600" cy="5223926"/>
          </a:xfrm>
        </p:spPr>
        <p:txBody>
          <a:bodyPr>
            <a:normAutofit/>
          </a:bodyPr>
          <a:lstStyle/>
          <a:p>
            <a:pPr marL="0" indent="0" algn="l" rtl="0">
              <a:buNone/>
            </a:pPr>
            <a:r>
              <a:rPr lang="en-US" sz="2400" dirty="0" smtClean="0">
                <a:solidFill>
                  <a:srgbClr val="FF0000"/>
                </a:solidFill>
              </a:rPr>
              <a:t>Adolescent Needs</a:t>
            </a:r>
          </a:p>
          <a:p>
            <a:pPr marL="457200" indent="-457200" algn="l" rtl="0">
              <a:buFont typeface="+mj-lt"/>
              <a:buAutoNum type="arabicPeriod"/>
            </a:pPr>
            <a:r>
              <a:rPr lang="en-US" sz="2400" b="1" dirty="0" smtClean="0"/>
              <a:t>Adolescent Sleep Needs</a:t>
            </a:r>
          </a:p>
          <a:p>
            <a:pPr marL="457200" indent="-457200" algn="l" rtl="0">
              <a:buFont typeface="+mj-lt"/>
              <a:buAutoNum type="arabicPeriod"/>
            </a:pPr>
            <a:r>
              <a:rPr lang="en-US" sz="2400" dirty="0" smtClean="0"/>
              <a:t>Relationships</a:t>
            </a:r>
          </a:p>
          <a:p>
            <a:pPr marL="457200" indent="-457200" algn="l" rtl="0">
              <a:buFont typeface="+mj-lt"/>
              <a:buAutoNum type="arabicPeriod"/>
            </a:pPr>
            <a:r>
              <a:rPr lang="en-US" sz="2400" dirty="0"/>
              <a:t>Love and respect from </a:t>
            </a:r>
            <a:r>
              <a:rPr lang="en-US" sz="2400" dirty="0" smtClean="0"/>
              <a:t>other</a:t>
            </a:r>
          </a:p>
          <a:p>
            <a:pPr marL="457200" indent="-457200" algn="l" rtl="0">
              <a:buFont typeface="+mj-lt"/>
              <a:buAutoNum type="arabicPeriod"/>
            </a:pPr>
            <a:r>
              <a:rPr lang="en-US" sz="2400" dirty="0"/>
              <a:t>Privacy </a:t>
            </a:r>
            <a:endParaRPr lang="en-US" sz="2400" dirty="0" smtClean="0"/>
          </a:p>
          <a:p>
            <a:pPr marL="457200" indent="-457200" algn="l" rtl="0">
              <a:buFont typeface="+mj-lt"/>
              <a:buAutoNum type="arabicPeriod"/>
            </a:pPr>
            <a:r>
              <a:rPr lang="en-US" sz="2400" dirty="0"/>
              <a:t>Playing and </a:t>
            </a:r>
            <a:r>
              <a:rPr lang="en-US" sz="2400" dirty="0" smtClean="0"/>
              <a:t>exercise</a:t>
            </a:r>
          </a:p>
          <a:p>
            <a:pPr marL="457200" indent="-457200" algn="l" rtl="0">
              <a:buFont typeface="+mj-lt"/>
              <a:buAutoNum type="arabicPeriod"/>
            </a:pPr>
            <a:r>
              <a:rPr lang="en-US" sz="2400" dirty="0" smtClean="0"/>
              <a:t>Nutrition</a:t>
            </a:r>
            <a:endParaRPr lang="en-US" sz="2400" dirty="0" smtClean="0"/>
          </a:p>
        </p:txBody>
      </p:sp>
    </p:spTree>
    <p:extLst>
      <p:ext uri="{BB962C8B-B14F-4D97-AF65-F5344CB8AC3E}">
        <p14:creationId xmlns:p14="http://schemas.microsoft.com/office/powerpoint/2010/main" val="423753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748048" y="365125"/>
            <a:ext cx="10515600" cy="6164464"/>
          </a:xfrm>
        </p:spPr>
        <p:txBody>
          <a:bodyPr>
            <a:normAutofit lnSpcReduction="10000"/>
          </a:bodyPr>
          <a:lstStyle/>
          <a:p>
            <a:pPr marL="0" indent="0" algn="l" rtl="0">
              <a:buNone/>
            </a:pPr>
            <a:r>
              <a:rPr lang="en-US" sz="2400" b="1" dirty="0" smtClean="0">
                <a:solidFill>
                  <a:srgbClr val="FF0000"/>
                </a:solidFill>
              </a:rPr>
              <a:t>Adolescent developmental problems</a:t>
            </a:r>
            <a:endParaRPr lang="en-US" sz="2400" dirty="0" smtClean="0"/>
          </a:p>
          <a:p>
            <a:pPr marL="457200" indent="-457200" algn="l" rtl="0">
              <a:buFont typeface="+mj-lt"/>
              <a:buAutoNum type="arabicPeriod"/>
            </a:pPr>
            <a:r>
              <a:rPr lang="en-US" sz="2400" dirty="0"/>
              <a:t>Nutrition problems (Anorexia nervosa ,Bulimia and Pica </a:t>
            </a:r>
            <a:r>
              <a:rPr lang="en-US" sz="2400" dirty="0" smtClean="0"/>
              <a:t>)</a:t>
            </a:r>
          </a:p>
          <a:p>
            <a:pPr marL="457200" indent="-457200" algn="l" rtl="0">
              <a:buFont typeface="+mj-lt"/>
              <a:buAutoNum type="arabicPeriod"/>
            </a:pPr>
            <a:r>
              <a:rPr lang="en-US" sz="2400" dirty="0"/>
              <a:t>Attention deficit</a:t>
            </a:r>
          </a:p>
          <a:p>
            <a:pPr marL="457200" indent="-457200" algn="l" rtl="0">
              <a:buFont typeface="+mj-lt"/>
              <a:buAutoNum type="arabicPeriod"/>
            </a:pPr>
            <a:r>
              <a:rPr lang="en-US" sz="2400" dirty="0"/>
              <a:t>Anger </a:t>
            </a:r>
            <a:r>
              <a:rPr lang="en-US" sz="2400" dirty="0" smtClean="0"/>
              <a:t>issues</a:t>
            </a:r>
          </a:p>
          <a:p>
            <a:pPr marL="457200" indent="-457200" algn="l" rtl="0">
              <a:buFont typeface="+mj-lt"/>
              <a:buAutoNum type="arabicPeriod"/>
            </a:pPr>
            <a:r>
              <a:rPr lang="en-US" sz="2400" dirty="0"/>
              <a:t>Acne </a:t>
            </a:r>
          </a:p>
          <a:p>
            <a:pPr marL="0" indent="0" algn="l" rtl="0">
              <a:buNone/>
            </a:pPr>
            <a:r>
              <a:rPr lang="en-US" sz="2400" dirty="0" smtClean="0"/>
              <a:t>5.  Drug and alcohol abuse.</a:t>
            </a:r>
          </a:p>
          <a:p>
            <a:pPr marL="0" indent="0" algn="l" rtl="0">
              <a:buNone/>
            </a:pPr>
            <a:r>
              <a:rPr lang="en-US" sz="2400" dirty="0" smtClean="0"/>
              <a:t>6</a:t>
            </a:r>
            <a:r>
              <a:rPr lang="en-US" sz="2400" dirty="0"/>
              <a:t>. </a:t>
            </a:r>
            <a:r>
              <a:rPr lang="en-US" sz="2400" dirty="0" smtClean="0"/>
              <a:t> Psychological problems( Depression and Suicide).</a:t>
            </a:r>
          </a:p>
          <a:p>
            <a:pPr marL="0" indent="0" algn="l" rtl="0">
              <a:buNone/>
            </a:pPr>
            <a:r>
              <a:rPr lang="en-US" sz="2400" dirty="0" smtClean="0"/>
              <a:t>7.  Postural disorder</a:t>
            </a:r>
          </a:p>
          <a:p>
            <a:pPr marL="0" indent="0" algn="l" rtl="0">
              <a:buNone/>
            </a:pPr>
            <a:r>
              <a:rPr lang="en-US" sz="2400" dirty="0" smtClean="0"/>
              <a:t>8. Nocturnal emission</a:t>
            </a:r>
          </a:p>
          <a:p>
            <a:pPr marL="0" indent="0" algn="l" rtl="0">
              <a:buNone/>
            </a:pPr>
            <a:r>
              <a:rPr lang="en-US" sz="2400" dirty="0" smtClean="0"/>
              <a:t>9. Masturbation</a:t>
            </a:r>
          </a:p>
          <a:p>
            <a:pPr marL="0" indent="0" algn="l" rtl="0">
              <a:buNone/>
            </a:pPr>
            <a:r>
              <a:rPr lang="en-US" sz="2400" dirty="0" smtClean="0"/>
              <a:t>10. Menstrual </a:t>
            </a:r>
            <a:r>
              <a:rPr lang="en-US" sz="2400" dirty="0"/>
              <a:t>problems (amenorrhea, dysmenorrheal </a:t>
            </a:r>
            <a:r>
              <a:rPr lang="en-US" sz="2400" dirty="0" smtClean="0"/>
              <a:t>)</a:t>
            </a:r>
          </a:p>
          <a:p>
            <a:pPr marL="0" indent="0" algn="l" rtl="0">
              <a:buNone/>
            </a:pPr>
            <a:r>
              <a:rPr lang="en-US" sz="2400" dirty="0" smtClean="0"/>
              <a:t>11. Sleep </a:t>
            </a:r>
            <a:r>
              <a:rPr lang="en-US" sz="2400" dirty="0"/>
              <a:t>problems (nightmares ,insomnia) </a:t>
            </a:r>
            <a:endParaRPr lang="en-US" sz="2400" dirty="0" smtClean="0"/>
          </a:p>
          <a:p>
            <a:pPr marL="0" indent="0" algn="l" rtl="0">
              <a:buNone/>
            </a:pPr>
            <a:r>
              <a:rPr lang="en-US" sz="2400" dirty="0"/>
              <a:t> </a:t>
            </a:r>
            <a:r>
              <a:rPr lang="en-US" sz="2400" dirty="0" smtClean="0"/>
              <a:t>12. Obesity</a:t>
            </a:r>
          </a:p>
          <a:p>
            <a:pPr marL="0" indent="0" algn="l" rtl="0">
              <a:buNone/>
            </a:pPr>
            <a:r>
              <a:rPr lang="en-US" sz="2400" dirty="0" smtClean="0"/>
              <a:t>13. Bad </a:t>
            </a:r>
            <a:r>
              <a:rPr lang="en-US" sz="2400" dirty="0"/>
              <a:t>school performance</a:t>
            </a:r>
          </a:p>
          <a:p>
            <a:pPr marL="0" indent="0" algn="l" rtl="0">
              <a:buNone/>
            </a:pPr>
            <a:endParaRPr lang="en-US" sz="2400" dirty="0"/>
          </a:p>
        </p:txBody>
      </p:sp>
    </p:spTree>
    <p:extLst>
      <p:ext uri="{BB962C8B-B14F-4D97-AF65-F5344CB8AC3E}">
        <p14:creationId xmlns:p14="http://schemas.microsoft.com/office/powerpoint/2010/main" val="353410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200" b="1" dirty="0">
                <a:solidFill>
                  <a:srgbClr val="FF0000"/>
                </a:solidFill>
                <a:latin typeface="Agency FB" panose="020B0503020202020204" pitchFamily="34" charset="0"/>
              </a:rPr>
              <a:t>Summary of Milestones for </a:t>
            </a:r>
            <a:r>
              <a:rPr lang="en-US" sz="3200" b="1" dirty="0" smtClean="0">
                <a:solidFill>
                  <a:srgbClr val="FF0000"/>
                </a:solidFill>
                <a:latin typeface="Agency FB" panose="020B0503020202020204" pitchFamily="34" charset="0"/>
              </a:rPr>
              <a:t>adolescent</a:t>
            </a:r>
            <a:endParaRPr lang="en-US" sz="3200" b="1" dirty="0">
              <a:solidFill>
                <a:srgbClr val="FF0000"/>
              </a:solidFill>
              <a:latin typeface="Agency FB" panose="020B0503020202020204" pitchFamily="34" charset="0"/>
            </a:endParaRPr>
          </a:p>
        </p:txBody>
      </p:sp>
      <p:sp>
        <p:nvSpPr>
          <p:cNvPr id="3" name="عنصر نائب للمحتوى 2"/>
          <p:cNvSpPr>
            <a:spLocks noGrp="1"/>
          </p:cNvSpPr>
          <p:nvPr>
            <p:ph idx="1"/>
          </p:nvPr>
        </p:nvSpPr>
        <p:spPr/>
        <p:txBody>
          <a:bodyPr/>
          <a:lstStyle/>
          <a:p>
            <a:pPr algn="l" rtl="0">
              <a:buFont typeface="Wingdings" panose="05000000000000000000" pitchFamily="2" charset="2"/>
              <a:buChar char="v"/>
            </a:pPr>
            <a:r>
              <a:rPr lang="en-US" dirty="0"/>
              <a:t>Fine motor skills well-developed. </a:t>
            </a:r>
            <a:endParaRPr lang="en-US" dirty="0" smtClean="0"/>
          </a:p>
          <a:p>
            <a:pPr algn="l" rtl="0">
              <a:buFont typeface="Wingdings" panose="05000000000000000000" pitchFamily="2" charset="2"/>
              <a:buChar char="v"/>
            </a:pPr>
            <a:r>
              <a:rPr lang="en-US" dirty="0"/>
              <a:t>Gross motor skills improve due to growth spurts. </a:t>
            </a:r>
          </a:p>
          <a:p>
            <a:pPr algn="l" rtl="0">
              <a:buFont typeface="Wingdings" panose="05000000000000000000" pitchFamily="2" charset="2"/>
              <a:buChar char="v"/>
            </a:pPr>
            <a:r>
              <a:rPr lang="en-US" dirty="0"/>
              <a:t>Able to apply abstract thought and analysis.</a:t>
            </a:r>
          </a:p>
        </p:txBody>
      </p:sp>
    </p:spTree>
    <p:extLst>
      <p:ext uri="{BB962C8B-B14F-4D97-AF65-F5344CB8AC3E}">
        <p14:creationId xmlns:p14="http://schemas.microsoft.com/office/powerpoint/2010/main" val="398977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rtl="0">
              <a:buNone/>
            </a:pPr>
            <a:r>
              <a:rPr lang="en-US" sz="3200" b="1" dirty="0" smtClean="0">
                <a:solidFill>
                  <a:srgbClr val="FF0000"/>
                </a:solidFill>
                <a:latin typeface="Agency FB" panose="020B0503020202020204" pitchFamily="34" charset="0"/>
              </a:rPr>
              <a:t>Adolescent Growth and Development</a:t>
            </a:r>
          </a:p>
          <a:p>
            <a:pPr marL="0" indent="0" algn="l" rtl="0">
              <a:buNone/>
            </a:pPr>
            <a:r>
              <a:rPr lang="en-US" sz="2400" b="1" dirty="0"/>
              <a:t>Adolescence</a:t>
            </a:r>
            <a:r>
              <a:rPr lang="en-US" sz="2400" dirty="0"/>
              <a:t> is a transition period from childhood to </a:t>
            </a:r>
            <a:r>
              <a:rPr lang="en-US" sz="2400" dirty="0" smtClean="0"/>
              <a:t>adulthood</a:t>
            </a:r>
            <a:r>
              <a:rPr lang="en-US" sz="2400" dirty="0"/>
              <a:t>. It is based on childhood experiences and </a:t>
            </a:r>
            <a:r>
              <a:rPr lang="en-US" sz="2400" dirty="0" smtClean="0"/>
              <a:t>accomplishments</a:t>
            </a:r>
            <a:r>
              <a:rPr lang="en-US" sz="2400" dirty="0"/>
              <a:t>.</a:t>
            </a:r>
            <a:endParaRPr lang="en-US" sz="2400" dirty="0" smtClean="0"/>
          </a:p>
          <a:p>
            <a:pPr marL="0" indent="0" algn="l" rtl="0">
              <a:buNone/>
            </a:pPr>
            <a:endParaRPr lang="en-US" sz="2400" dirty="0" smtClean="0"/>
          </a:p>
          <a:p>
            <a:pPr marL="0" indent="0" algn="l" rtl="0">
              <a:buNone/>
            </a:pPr>
            <a:r>
              <a:rPr lang="en-US" sz="2400" dirty="0" smtClean="0"/>
              <a:t>Adolescence spans the ages of about </a:t>
            </a:r>
            <a:r>
              <a:rPr lang="en-US" sz="2400" dirty="0" smtClean="0"/>
              <a:t>13 </a:t>
            </a:r>
            <a:r>
              <a:rPr lang="en-US" sz="2400" dirty="0" smtClean="0"/>
              <a:t>to 18 years. Some males do not complete adolescence until they are 20 years old. The rate of development during adolescence varies greatly from one teen to another. It is a time of many physical, emotional, and social changes. During this period, the adolescent is engaged in a struggle to master the developmental tasks that lead to successful completion of this stage of development.</a:t>
            </a:r>
          </a:p>
          <a:p>
            <a:pPr marL="0" indent="0" algn="l" rtl="0">
              <a:buNone/>
            </a:pPr>
            <a:r>
              <a:rPr lang="en-US" sz="2400" dirty="0" smtClean="0"/>
              <a:t>Adolescence" comes from the Latin word meaning "to come to maturity."</a:t>
            </a:r>
          </a:p>
          <a:p>
            <a:pPr marL="0" indent="0" algn="l" rtl="0">
              <a:buNone/>
            </a:pPr>
            <a:endParaRPr lang="en-US" sz="2400" dirty="0"/>
          </a:p>
        </p:txBody>
      </p:sp>
    </p:spTree>
    <p:extLst>
      <p:ext uri="{BB962C8B-B14F-4D97-AF65-F5344CB8AC3E}">
        <p14:creationId xmlns:p14="http://schemas.microsoft.com/office/powerpoint/2010/main" val="410561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946" y="1690688"/>
            <a:ext cx="10071279" cy="4890416"/>
          </a:xfrm>
        </p:spPr>
      </p:pic>
    </p:spTree>
    <p:extLst>
      <p:ext uri="{BB962C8B-B14F-4D97-AF65-F5344CB8AC3E}">
        <p14:creationId xmlns:p14="http://schemas.microsoft.com/office/powerpoint/2010/main" val="239362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1690688"/>
            <a:ext cx="10515600" cy="4486274"/>
          </a:xfrm>
        </p:spPr>
        <p:txBody>
          <a:bodyPr>
            <a:normAutofit/>
          </a:bodyPr>
          <a:lstStyle/>
          <a:p>
            <a:pPr marL="0" indent="0" algn="l" rtl="0">
              <a:buNone/>
            </a:pPr>
            <a:r>
              <a:rPr lang="en-US" sz="2400" b="1" dirty="0" smtClean="0"/>
              <a:t>Physical </a:t>
            </a:r>
            <a:r>
              <a:rPr lang="en-US" sz="2400" b="1" dirty="0" smtClean="0"/>
              <a:t>growth </a:t>
            </a:r>
            <a:endParaRPr lang="en-US" sz="2400" b="1" dirty="0" smtClean="0"/>
          </a:p>
          <a:p>
            <a:pPr marL="0" indent="0" algn="l" rtl="0">
              <a:buNone/>
            </a:pPr>
            <a:endParaRPr lang="en-US" sz="2400" dirty="0" smtClean="0"/>
          </a:p>
          <a:p>
            <a:pPr marL="0" indent="0" algn="l" rtl="0">
              <a:buNone/>
            </a:pPr>
            <a:r>
              <a:rPr lang="en-US" sz="2400" b="1" dirty="0" smtClean="0">
                <a:solidFill>
                  <a:srgbClr val="FF0000"/>
                </a:solidFill>
              </a:rPr>
              <a:t>Rapid growth </a:t>
            </a:r>
            <a:r>
              <a:rPr lang="en-US" sz="2400" dirty="0" smtClean="0"/>
              <a:t>occurs during adolescence. Girls begin growing more rapidly during the preadolescent period and achieve 98% of their adult height by the age of 16. Boys start their growth spurt, a period of rapid growth, around 13 years of age and may continue to grow until 20 years of age </a:t>
            </a:r>
          </a:p>
          <a:p>
            <a:pPr marL="0" indent="0" algn="l" rtl="0">
              <a:buNone/>
            </a:pPr>
            <a:r>
              <a:rPr lang="en-US" sz="2400" b="1" dirty="0" smtClean="0">
                <a:solidFill>
                  <a:srgbClr val="FF0000"/>
                </a:solidFill>
              </a:rPr>
              <a:t>Early adolescence </a:t>
            </a:r>
            <a:r>
              <a:rPr lang="en-US" sz="2400" dirty="0" smtClean="0"/>
              <a:t>(preadolescence) begins at about age 10 in girls and about age 12 in boys with a dramatic growth spurt that signals the advent of puberty (reproductive maturity).</a:t>
            </a:r>
          </a:p>
          <a:p>
            <a:pPr marL="0" indent="0" algn="l" rtl="0">
              <a:buNone/>
            </a:pPr>
            <a:endParaRPr lang="en-US" sz="2400" dirty="0"/>
          </a:p>
        </p:txBody>
      </p:sp>
    </p:spTree>
    <p:extLst>
      <p:ext uri="{BB962C8B-B14F-4D97-AF65-F5344CB8AC3E}">
        <p14:creationId xmlns:p14="http://schemas.microsoft.com/office/powerpoint/2010/main" val="373758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Preadolescence begins</a:t>
            </a:r>
            <a:r>
              <a:rPr lang="en-US" sz="2400" dirty="0" smtClean="0"/>
              <a:t> in the female between the ages of 9 and 11 years and is marked by a growth spurt that lasts for about 18 months. Menarche (the beginning of menstruation), after which growth slows considerably.</a:t>
            </a:r>
          </a:p>
          <a:p>
            <a:pPr marL="0" indent="0" algn="l" rtl="0">
              <a:buNone/>
            </a:pPr>
            <a:r>
              <a:rPr lang="en-US" sz="2400" b="1" dirty="0" smtClean="0">
                <a:solidFill>
                  <a:srgbClr val="FF0000"/>
                </a:solidFill>
              </a:rPr>
              <a:t>Boys enter preadolescence </a:t>
            </a:r>
            <a:r>
              <a:rPr lang="en-US" sz="2400" dirty="0" smtClean="0"/>
              <a:t>a little later, usually between 11 and 13 years of age, 6nd grow generally at a slower, steadier rate than do girls. In boys, the appearance of nocturnal emissions (wet dreams) is often used as the indication that the preadolescent period has ended.</a:t>
            </a:r>
          </a:p>
          <a:p>
            <a:pPr marL="0" indent="0" algn="l" rtl="0">
              <a:buNone/>
            </a:pPr>
            <a:endParaRPr lang="en-US" sz="2400" dirty="0"/>
          </a:p>
        </p:txBody>
      </p:sp>
    </p:spTree>
    <p:extLst>
      <p:ext uri="{BB962C8B-B14F-4D97-AF65-F5344CB8AC3E}">
        <p14:creationId xmlns:p14="http://schemas.microsoft.com/office/powerpoint/2010/main" val="36620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838200" y="515155"/>
            <a:ext cx="10515600" cy="5661808"/>
          </a:xfrm>
        </p:spPr>
        <p:txBody>
          <a:bodyPr>
            <a:normAutofit lnSpcReduction="10000"/>
          </a:bodyPr>
          <a:lstStyle/>
          <a:p>
            <a:pPr marL="0" indent="0" algn="l" rtl="0">
              <a:buNone/>
            </a:pPr>
            <a:r>
              <a:rPr lang="en-US" sz="2400" b="1" dirty="0" smtClean="0">
                <a:solidFill>
                  <a:srgbClr val="FF0000"/>
                </a:solidFill>
              </a:rPr>
              <a:t>Physical development includes rapid gains in height and weight:</a:t>
            </a:r>
          </a:p>
          <a:p>
            <a:pPr marL="0" indent="0" algn="l" rtl="0">
              <a:buNone/>
            </a:pPr>
            <a:endParaRPr lang="en-US" sz="2400" dirty="0" smtClean="0"/>
          </a:p>
          <a:p>
            <a:pPr marL="0" indent="0" algn="l" rtl="0">
              <a:buNone/>
            </a:pPr>
            <a:r>
              <a:rPr lang="en-US" b="1" dirty="0" smtClean="0">
                <a:solidFill>
                  <a:schemeClr val="accent6">
                    <a:lumMod val="50000"/>
                  </a:schemeClr>
                </a:solidFill>
              </a:rPr>
              <a:t>Weight</a:t>
            </a:r>
          </a:p>
          <a:p>
            <a:pPr marL="0" indent="0" algn="l" rtl="0">
              <a:buNone/>
            </a:pPr>
            <a:r>
              <a:rPr lang="en-US" sz="2400" dirty="0" smtClean="0"/>
              <a:t>• Males: Highly variable, gain 7 to 30 kg.</a:t>
            </a:r>
          </a:p>
          <a:p>
            <a:pPr marL="0" indent="0" algn="l" rtl="0">
              <a:buNone/>
            </a:pPr>
            <a:r>
              <a:rPr lang="en-US" sz="2400" dirty="0" smtClean="0"/>
              <a:t>• Females: Highly variable, gain 7 to 25 kg</a:t>
            </a:r>
          </a:p>
          <a:p>
            <a:pPr marL="0" indent="0" algn="l" rtl="0">
              <a:buNone/>
            </a:pPr>
            <a:r>
              <a:rPr lang="en-US" b="1" dirty="0" smtClean="0">
                <a:solidFill>
                  <a:schemeClr val="accent6">
                    <a:lumMod val="50000"/>
                  </a:schemeClr>
                </a:solidFill>
              </a:rPr>
              <a:t>Height</a:t>
            </a:r>
          </a:p>
          <a:p>
            <a:pPr algn="l" rtl="0">
              <a:buFont typeface="Wingdings" panose="05000000000000000000" pitchFamily="2" charset="2"/>
              <a:buChar char="v"/>
            </a:pPr>
            <a:r>
              <a:rPr lang="en-US" sz="2400" dirty="0" smtClean="0"/>
              <a:t>By the age of 13, the adolescent triples his birth length.</a:t>
            </a:r>
          </a:p>
          <a:p>
            <a:pPr marL="0" indent="0" algn="l" rtl="0">
              <a:buNone/>
            </a:pPr>
            <a:r>
              <a:rPr lang="en-US" sz="2400" b="1" dirty="0" smtClean="0"/>
              <a:t>Males:</a:t>
            </a:r>
          </a:p>
          <a:p>
            <a:pPr marL="0" indent="0" algn="l" rtl="0">
              <a:buNone/>
            </a:pPr>
            <a:r>
              <a:rPr lang="en-US" sz="2400" dirty="0" smtClean="0"/>
              <a:t>• Highly variable, gain 10 to 30 cm</a:t>
            </a:r>
          </a:p>
          <a:p>
            <a:pPr marL="0" indent="0" algn="l" rtl="0">
              <a:buNone/>
            </a:pPr>
            <a:r>
              <a:rPr lang="en-US" sz="2400" b="1" dirty="0" smtClean="0"/>
              <a:t>Females:</a:t>
            </a:r>
          </a:p>
          <a:p>
            <a:pPr marL="0" indent="0" algn="l" rtl="0">
              <a:buNone/>
            </a:pPr>
            <a:r>
              <a:rPr lang="en-US" sz="2400" dirty="0" smtClean="0"/>
              <a:t>• Highly variable, gain 5 to 20 cm.</a:t>
            </a:r>
          </a:p>
          <a:p>
            <a:pPr algn="l" rtl="0">
              <a:buFont typeface="Wingdings" panose="05000000000000000000" pitchFamily="2" charset="2"/>
              <a:buChar char="v"/>
            </a:pPr>
            <a:r>
              <a:rPr lang="en-US" sz="2400" dirty="0"/>
              <a:t> Growth in height ceases at 16 or 17 years in females and 18 to 20 in </a:t>
            </a:r>
          </a:p>
          <a:p>
            <a:pPr marL="0" indent="0" algn="l" rtl="0">
              <a:buNone/>
            </a:pPr>
            <a:r>
              <a:rPr lang="en-US" sz="2400" dirty="0"/>
              <a:t>males</a:t>
            </a:r>
            <a:endParaRPr lang="en-US" sz="2400" dirty="0" smtClean="0"/>
          </a:p>
          <a:p>
            <a:pPr marL="0" indent="0" algn="l" rtl="0">
              <a:buNone/>
            </a:pPr>
            <a:endParaRPr lang="en-US" sz="2400" dirty="0"/>
          </a:p>
        </p:txBody>
      </p:sp>
    </p:spTree>
    <p:extLst>
      <p:ext uri="{BB962C8B-B14F-4D97-AF65-F5344CB8AC3E}">
        <p14:creationId xmlns:p14="http://schemas.microsoft.com/office/powerpoint/2010/main" val="234586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1064430"/>
          </a:xfrm>
        </p:spPr>
        <p:txBody>
          <a:bodyPr>
            <a:normAutofit/>
          </a:bodyPr>
          <a:lstStyle/>
          <a:p>
            <a:pPr algn="l"/>
            <a:r>
              <a:rPr lang="en-US" sz="3200" b="1" dirty="0" smtClean="0">
                <a:solidFill>
                  <a:srgbClr val="FF0000"/>
                </a:solidFill>
                <a:latin typeface="+mn-lt"/>
              </a:rPr>
              <a:t>Physiological growth</a:t>
            </a:r>
            <a:endParaRPr lang="en-US" sz="3200" b="1" dirty="0">
              <a:solidFill>
                <a:srgbClr val="FF0000"/>
              </a:solidFill>
              <a:latin typeface="+mn-lt"/>
            </a:endParaRPr>
          </a:p>
        </p:txBody>
      </p:sp>
      <p:sp>
        <p:nvSpPr>
          <p:cNvPr id="3" name="عنصر نائب للمحتوى 2"/>
          <p:cNvSpPr>
            <a:spLocks noGrp="1"/>
          </p:cNvSpPr>
          <p:nvPr>
            <p:ph idx="1"/>
          </p:nvPr>
        </p:nvSpPr>
        <p:spPr>
          <a:xfrm>
            <a:off x="838200" y="1532586"/>
            <a:ext cx="10515600" cy="4644377"/>
          </a:xfrm>
        </p:spPr>
        <p:txBody>
          <a:bodyPr/>
          <a:lstStyle/>
          <a:p>
            <a:pPr algn="l" rtl="0">
              <a:buFont typeface="Wingdings" panose="05000000000000000000" pitchFamily="2" charset="2"/>
              <a:buChar char="v"/>
            </a:pPr>
            <a:r>
              <a:rPr lang="en-US" b="1" dirty="0"/>
              <a:t>Pulse: </a:t>
            </a:r>
            <a:r>
              <a:rPr lang="en-US" dirty="0"/>
              <a:t>Reaches adult value 60–80 beats/min.</a:t>
            </a:r>
          </a:p>
          <a:p>
            <a:pPr algn="l" rtl="0">
              <a:buFont typeface="Wingdings" panose="05000000000000000000" pitchFamily="2" charset="2"/>
              <a:buChar char="v"/>
            </a:pPr>
            <a:r>
              <a:rPr lang="en-US" b="1" dirty="0"/>
              <a:t>Respiration: </a:t>
            </a:r>
            <a:r>
              <a:rPr lang="en-US" dirty="0"/>
              <a:t>16–20C/minute.</a:t>
            </a:r>
          </a:p>
          <a:p>
            <a:pPr algn="l" rtl="0">
              <a:buFont typeface="Wingdings" panose="05000000000000000000" pitchFamily="2" charset="2"/>
              <a:buChar char="v"/>
            </a:pPr>
            <a:r>
              <a:rPr lang="en-US" b="1" dirty="0"/>
              <a:t>Note :</a:t>
            </a:r>
            <a:r>
              <a:rPr lang="en-US" dirty="0"/>
              <a:t>The sebaceous glands of face, neck and chest become </a:t>
            </a:r>
          </a:p>
          <a:p>
            <a:pPr marL="0" indent="0" algn="l">
              <a:buNone/>
            </a:pPr>
            <a:r>
              <a:rPr lang="en-US" dirty="0"/>
              <a:t>more active. When their secretion accumulates under the skin </a:t>
            </a:r>
          </a:p>
          <a:p>
            <a:pPr marL="0" indent="0" algn="l">
              <a:buNone/>
            </a:pPr>
            <a:r>
              <a:rPr lang="en-US" dirty="0"/>
              <a:t>in face, acne will appear.</a:t>
            </a:r>
          </a:p>
        </p:txBody>
      </p:sp>
    </p:spTree>
    <p:extLst>
      <p:ext uri="{BB962C8B-B14F-4D97-AF65-F5344CB8AC3E}">
        <p14:creationId xmlns:p14="http://schemas.microsoft.com/office/powerpoint/2010/main" val="375524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Cognitive Development</a:t>
            </a:r>
          </a:p>
          <a:p>
            <a:pPr marL="0" indent="0" algn="l" rtl="0">
              <a:buNone/>
            </a:pPr>
            <a:r>
              <a:rPr lang="en-US" sz="2400" b="1" dirty="0"/>
              <a:t>Through formal operational thinking</a:t>
            </a:r>
            <a:r>
              <a:rPr lang="en-US" sz="2400" dirty="0"/>
              <a:t>, </a:t>
            </a:r>
            <a:r>
              <a:rPr lang="en-US" sz="2400" dirty="0" smtClean="0"/>
              <a:t>adolescent </a:t>
            </a:r>
            <a:r>
              <a:rPr lang="en-US" sz="2400" dirty="0"/>
              <a:t>can deal with a problem.</a:t>
            </a:r>
          </a:p>
          <a:p>
            <a:pPr algn="l" rtl="0">
              <a:buFont typeface="Wingdings" panose="05000000000000000000" pitchFamily="2" charset="2"/>
              <a:buChar char="v"/>
            </a:pPr>
            <a:r>
              <a:rPr lang="en-US" sz="2400" dirty="0" smtClean="0"/>
              <a:t>Thought </a:t>
            </a:r>
            <a:r>
              <a:rPr lang="en-US" sz="2400" dirty="0" smtClean="0"/>
              <a:t>became more abstract more idealistic, and more logical.</a:t>
            </a:r>
          </a:p>
          <a:p>
            <a:pPr algn="l" rtl="0">
              <a:buFont typeface="Wingdings" panose="05000000000000000000" pitchFamily="2" charset="2"/>
              <a:buChar char="v"/>
            </a:pPr>
            <a:r>
              <a:rPr lang="en-US" sz="2400" dirty="0" smtClean="0"/>
              <a:t>Teenagers </a:t>
            </a:r>
            <a:r>
              <a:rPr lang="en-US" sz="2400" dirty="0" smtClean="0"/>
              <a:t>accumulate general knowledge and start applying the learned concepts to new tasks.</a:t>
            </a:r>
          </a:p>
          <a:p>
            <a:pPr algn="l" rtl="0">
              <a:buFont typeface="Wingdings" panose="05000000000000000000" pitchFamily="2" charset="2"/>
              <a:buChar char="v"/>
            </a:pPr>
            <a:r>
              <a:rPr lang="en-US" sz="2400" dirty="0" smtClean="0"/>
              <a:t>Interest </a:t>
            </a:r>
            <a:r>
              <a:rPr lang="en-US" sz="2400" dirty="0" smtClean="0"/>
              <a:t>in learning life skills, such as cooking, fixing things, and driving</a:t>
            </a:r>
          </a:p>
          <a:p>
            <a:pPr algn="l" rtl="0">
              <a:buFont typeface="Wingdings" panose="05000000000000000000" pitchFamily="2" charset="2"/>
              <a:buChar char="v"/>
            </a:pPr>
            <a:r>
              <a:rPr lang="en-US" sz="2400" dirty="0" smtClean="0"/>
              <a:t>Concept </a:t>
            </a:r>
            <a:r>
              <a:rPr lang="en-US" sz="2400" dirty="0" smtClean="0"/>
              <a:t>such as justice, truth, beauty, and power can be understood.</a:t>
            </a:r>
            <a:endParaRPr lang="en-US" sz="2400" dirty="0"/>
          </a:p>
        </p:txBody>
      </p:sp>
    </p:spTree>
    <p:extLst>
      <p:ext uri="{BB962C8B-B14F-4D97-AF65-F5344CB8AC3E}">
        <p14:creationId xmlns:p14="http://schemas.microsoft.com/office/powerpoint/2010/main" val="147054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61399"/>
          </a:xfrm>
        </p:spPr>
        <p:txBody>
          <a:bodyPr>
            <a:normAutofit fontScale="90000"/>
          </a:bodyPr>
          <a:lstStyle/>
          <a:p>
            <a:pPr algn="l"/>
            <a:r>
              <a:rPr lang="en-US" sz="3600" b="1" dirty="0">
                <a:solidFill>
                  <a:srgbClr val="FF0000"/>
                </a:solidFill>
                <a:latin typeface="Agency FB" panose="020B0503020202020204" pitchFamily="34" charset="0"/>
              </a:rPr>
              <a:t>Emotional development:</a:t>
            </a:r>
            <a:r>
              <a:rPr lang="en-US" sz="2800" dirty="0">
                <a:latin typeface="+mn-lt"/>
              </a:rPr>
              <a:t/>
            </a:r>
            <a:br>
              <a:rPr lang="en-US" sz="2800" dirty="0">
                <a:latin typeface="+mn-lt"/>
              </a:rPr>
            </a:br>
            <a:endParaRPr lang="en-US" sz="2800" dirty="0">
              <a:latin typeface="+mn-lt"/>
            </a:endParaRPr>
          </a:p>
        </p:txBody>
      </p:sp>
      <p:sp>
        <p:nvSpPr>
          <p:cNvPr id="3" name="عنصر نائب للمحتوى 2"/>
          <p:cNvSpPr>
            <a:spLocks noGrp="1"/>
          </p:cNvSpPr>
          <p:nvPr>
            <p:ph idx="1"/>
          </p:nvPr>
        </p:nvSpPr>
        <p:spPr>
          <a:xfrm>
            <a:off x="838200" y="953038"/>
            <a:ext cx="10515600" cy="5223926"/>
          </a:xfrm>
        </p:spPr>
        <p:txBody>
          <a:bodyPr>
            <a:normAutofit/>
          </a:bodyPr>
          <a:lstStyle/>
          <a:p>
            <a:pPr marL="0" indent="0" algn="l">
              <a:buNone/>
            </a:pPr>
            <a:r>
              <a:rPr lang="en-US" sz="2400" dirty="0"/>
              <a:t>This</a:t>
            </a:r>
            <a:r>
              <a:rPr lang="en-US" dirty="0"/>
              <a:t> </a:t>
            </a:r>
            <a:r>
              <a:rPr lang="en-US" sz="2400" dirty="0"/>
              <a:t>period is accompanied usually by changes in </a:t>
            </a:r>
            <a:r>
              <a:rPr lang="en-US" sz="2400" dirty="0" smtClean="0"/>
              <a:t>emotional </a:t>
            </a:r>
            <a:r>
              <a:rPr lang="en-US" sz="2400" dirty="0"/>
              <a:t>control. Adolescent exhibits alternating and </a:t>
            </a:r>
            <a:r>
              <a:rPr lang="en-US" sz="2400" dirty="0" smtClean="0"/>
              <a:t>recurrent </a:t>
            </a:r>
            <a:r>
              <a:rPr lang="en-US" sz="2400" dirty="0"/>
              <a:t>episodes of </a:t>
            </a:r>
            <a:r>
              <a:rPr lang="en-US" sz="2400" dirty="0" smtClean="0"/>
              <a:t>disturbed behavior </a:t>
            </a:r>
            <a:r>
              <a:rPr lang="en-US" sz="2400" dirty="0"/>
              <a:t>with periods of </a:t>
            </a:r>
            <a:r>
              <a:rPr lang="en-US" sz="2400" dirty="0" smtClean="0"/>
              <a:t>quite </a:t>
            </a:r>
            <a:r>
              <a:rPr lang="en-US" sz="2400" dirty="0"/>
              <a:t>one. He may become hostile or ready to fight, </a:t>
            </a:r>
            <a:r>
              <a:rPr lang="en-US" sz="2400" dirty="0" smtClean="0"/>
              <a:t>complain </a:t>
            </a:r>
            <a:r>
              <a:rPr lang="en-US" sz="2400" dirty="0"/>
              <a:t>or resist everything</a:t>
            </a:r>
            <a:r>
              <a:rPr lang="en-US" sz="2400" dirty="0" smtClean="0"/>
              <a:t>.</a:t>
            </a:r>
          </a:p>
          <a:p>
            <a:pPr marL="0" indent="0" algn="l">
              <a:buNone/>
            </a:pPr>
            <a:endParaRPr lang="en-US" b="1" dirty="0" smtClean="0">
              <a:solidFill>
                <a:srgbClr val="FF0000"/>
              </a:solidFill>
              <a:latin typeface="Agency FB" panose="020B0503020202020204" pitchFamily="34" charset="0"/>
            </a:endParaRPr>
          </a:p>
          <a:p>
            <a:pPr marL="0" indent="0" algn="l">
              <a:buNone/>
            </a:pPr>
            <a:r>
              <a:rPr lang="en-US" b="1" dirty="0" smtClean="0">
                <a:solidFill>
                  <a:srgbClr val="FF0000"/>
                </a:solidFill>
                <a:latin typeface="Agency FB" panose="020B0503020202020204" pitchFamily="34" charset="0"/>
              </a:rPr>
              <a:t>Social </a:t>
            </a:r>
            <a:r>
              <a:rPr lang="en-US" b="1" dirty="0">
                <a:solidFill>
                  <a:srgbClr val="FF0000"/>
                </a:solidFill>
                <a:latin typeface="Agency FB" panose="020B0503020202020204" pitchFamily="34" charset="0"/>
              </a:rPr>
              <a:t>development:</a:t>
            </a:r>
          </a:p>
          <a:p>
            <a:pPr marL="0" indent="0" algn="l">
              <a:buNone/>
            </a:pPr>
            <a:r>
              <a:rPr lang="en-US" sz="2400" dirty="0"/>
              <a:t>He needs to know "who he is" in relation to family and </a:t>
            </a:r>
            <a:r>
              <a:rPr lang="en-US" sz="2400" dirty="0" smtClean="0"/>
              <a:t>society</a:t>
            </a:r>
            <a:r>
              <a:rPr lang="en-US" sz="2400" dirty="0"/>
              <a:t>, i.e., he develops a sense of identity. If the </a:t>
            </a:r>
            <a:r>
              <a:rPr lang="en-US" sz="2400" dirty="0" smtClean="0"/>
              <a:t>adolescent </a:t>
            </a:r>
            <a:r>
              <a:rPr lang="en-US" sz="2400" dirty="0"/>
              <a:t>is unable to formulate a satisfactory identity </a:t>
            </a:r>
            <a:r>
              <a:rPr lang="en-US" sz="2400" dirty="0" smtClean="0"/>
              <a:t>from </a:t>
            </a:r>
            <a:r>
              <a:rPr lang="en-US" sz="2400" dirty="0"/>
              <a:t>the multi-identifications, sense of self-confusion </a:t>
            </a:r>
            <a:r>
              <a:rPr lang="en-US" sz="2400" dirty="0" smtClean="0"/>
              <a:t>will </a:t>
            </a:r>
            <a:r>
              <a:rPr lang="en-US" sz="2400" dirty="0"/>
              <a:t>be developed according to Erikson develop sense </a:t>
            </a:r>
            <a:r>
              <a:rPr lang="en-US" sz="2400" dirty="0" smtClean="0"/>
              <a:t>of </a:t>
            </a:r>
            <a:r>
              <a:rPr lang="en-US" sz="2400" dirty="0"/>
              <a:t>(identity vs role confusion )</a:t>
            </a:r>
          </a:p>
        </p:txBody>
      </p:sp>
    </p:spTree>
    <p:extLst>
      <p:ext uri="{BB962C8B-B14F-4D97-AF65-F5344CB8AC3E}">
        <p14:creationId xmlns:p14="http://schemas.microsoft.com/office/powerpoint/2010/main" val="330392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09883"/>
          </a:xfrm>
        </p:spPr>
        <p:txBody>
          <a:bodyPr>
            <a:normAutofit/>
          </a:bodyPr>
          <a:lstStyle/>
          <a:p>
            <a:pPr algn="l"/>
            <a:r>
              <a:rPr lang="en-US" sz="3200" b="1" dirty="0">
                <a:solidFill>
                  <a:srgbClr val="FF0000"/>
                </a:solidFill>
                <a:latin typeface="Agency FB" panose="020B0503020202020204" pitchFamily="34" charset="0"/>
              </a:rPr>
              <a:t>Social </a:t>
            </a:r>
            <a:r>
              <a:rPr lang="en-US" sz="3200" b="1" dirty="0" smtClean="0">
                <a:solidFill>
                  <a:srgbClr val="FF0000"/>
                </a:solidFill>
                <a:latin typeface="Agency FB" panose="020B0503020202020204" pitchFamily="34" charset="0"/>
              </a:rPr>
              <a:t>development:- </a:t>
            </a:r>
            <a:endParaRPr lang="en-US" sz="3200" b="1" dirty="0">
              <a:solidFill>
                <a:srgbClr val="FF0000"/>
              </a:solidFill>
              <a:latin typeface="Agency FB" panose="020B0503020202020204" pitchFamily="34" charset="0"/>
            </a:endParaRPr>
          </a:p>
        </p:txBody>
      </p:sp>
      <p:sp>
        <p:nvSpPr>
          <p:cNvPr id="3" name="عنصر نائب للمحتوى 2"/>
          <p:cNvSpPr>
            <a:spLocks noGrp="1"/>
          </p:cNvSpPr>
          <p:nvPr>
            <p:ph idx="1"/>
          </p:nvPr>
        </p:nvSpPr>
        <p:spPr>
          <a:xfrm>
            <a:off x="838200" y="1416676"/>
            <a:ext cx="10515600" cy="4760287"/>
          </a:xfrm>
        </p:spPr>
        <p:txBody>
          <a:bodyPr/>
          <a:lstStyle/>
          <a:p>
            <a:pPr algn="l" rtl="0">
              <a:buFont typeface="Wingdings" panose="05000000000000000000" pitchFamily="2" charset="2"/>
              <a:buChar char="v"/>
            </a:pPr>
            <a:r>
              <a:rPr lang="en-US" dirty="0"/>
              <a:t>Adolescent shows interest in other sex</a:t>
            </a:r>
            <a:r>
              <a:rPr lang="en-US" dirty="0" smtClean="0"/>
              <a:t>.</a:t>
            </a:r>
          </a:p>
          <a:p>
            <a:pPr algn="l" rtl="0">
              <a:buFont typeface="Wingdings" panose="05000000000000000000" pitchFamily="2" charset="2"/>
              <a:buChar char="v"/>
            </a:pPr>
            <a:r>
              <a:rPr lang="en-US" dirty="0"/>
              <a:t>He looks for close </a:t>
            </a:r>
            <a:r>
              <a:rPr lang="en-US" dirty="0" smtClean="0"/>
              <a:t>friendships</a:t>
            </a:r>
          </a:p>
          <a:p>
            <a:pPr algn="l" rtl="0">
              <a:buFont typeface="Wingdings" panose="05000000000000000000" pitchFamily="2" charset="2"/>
              <a:buChar char="v"/>
            </a:pPr>
            <a:r>
              <a:rPr lang="en-US" dirty="0"/>
              <a:t>As teenagers gain independence they begin to challenge </a:t>
            </a:r>
            <a:r>
              <a:rPr lang="en-US" dirty="0" smtClean="0"/>
              <a:t>Values</a:t>
            </a:r>
          </a:p>
          <a:p>
            <a:pPr algn="l" rtl="0">
              <a:buFont typeface="Wingdings" panose="05000000000000000000" pitchFamily="2" charset="2"/>
              <a:buChar char="v"/>
            </a:pPr>
            <a:r>
              <a:rPr lang="en-US" dirty="0"/>
              <a:t>Critical of adult </a:t>
            </a:r>
            <a:r>
              <a:rPr lang="en-US" dirty="0" smtClean="0"/>
              <a:t>authority</a:t>
            </a:r>
          </a:p>
          <a:p>
            <a:pPr algn="l" rtl="0">
              <a:buFont typeface="Wingdings" panose="05000000000000000000" pitchFamily="2" charset="2"/>
              <a:buChar char="v"/>
            </a:pPr>
            <a:r>
              <a:rPr lang="en-US" dirty="0"/>
              <a:t>Relies on peer relationship</a:t>
            </a:r>
          </a:p>
        </p:txBody>
      </p:sp>
    </p:spTree>
    <p:extLst>
      <p:ext uri="{BB962C8B-B14F-4D97-AF65-F5344CB8AC3E}">
        <p14:creationId xmlns:p14="http://schemas.microsoft.com/office/powerpoint/2010/main" val="105667004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1189</Words>
  <Application>Microsoft Office PowerPoint</Application>
  <PresentationFormat>شاشة عريضة</PresentationFormat>
  <Paragraphs>123</Paragraphs>
  <Slides>20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Agency FB</vt:lpstr>
      <vt:lpstr>Arial</vt:lpstr>
      <vt:lpstr>Calibri</vt:lpstr>
      <vt:lpstr>Calibri Light</vt:lpstr>
      <vt:lpstr>Times New Roman</vt:lpstr>
      <vt:lpstr>Wingdings</vt:lpstr>
      <vt:lpstr>نسق Office</vt:lpstr>
      <vt:lpstr>  University of Basrah  College of Nursing </vt:lpstr>
      <vt:lpstr>عرض تقديمي في PowerPoint</vt:lpstr>
      <vt:lpstr>عرض تقديمي في PowerPoint</vt:lpstr>
      <vt:lpstr>عرض تقديمي في PowerPoint</vt:lpstr>
      <vt:lpstr>عرض تقديمي في PowerPoint</vt:lpstr>
      <vt:lpstr>Physiological growth</vt:lpstr>
      <vt:lpstr>عرض تقديمي في PowerPoint</vt:lpstr>
      <vt:lpstr>Emotional development: </vt:lpstr>
      <vt:lpstr>Social development:- </vt:lpstr>
      <vt:lpstr>عرض تقديمي في PowerPoint</vt:lpstr>
      <vt:lpstr>Appearance of secondary sex characteristics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Summary of Milestones for adolescent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College of Nursing</dc:title>
  <dc:creator>Maher</dc:creator>
  <cp:lastModifiedBy>Maher</cp:lastModifiedBy>
  <cp:revision>19</cp:revision>
  <dcterms:created xsi:type="dcterms:W3CDTF">2023-08-06T20:34:16Z</dcterms:created>
  <dcterms:modified xsi:type="dcterms:W3CDTF">2023-12-05T19:43:49Z</dcterms:modified>
</cp:coreProperties>
</file>